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Roboto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Nikola_Pili%C4%87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0860cb872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0860cb872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0820152151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0820152151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0860cb8721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0860cb8721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Mean close to zero </a:t>
            </a:r>
            <a: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is plausible as we would expect similarly rated players to compete with each other most regularly. 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0860cb8721_1_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0860cb8721_1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0860cb8721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0860cb8721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intercept, no majority or minority classes.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0860cb8721_1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0860cb8721_1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0860cb8721_1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0860cb8721_1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0860cb8721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0860cb8721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0860cb8721_1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0860cb8721_1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0860cb8721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0860cb8721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rgbClr val="3366CC"/>
                </a:solidFill>
                <a:highlight>
                  <a:srgbClr val="FFFFFF"/>
                </a:highlight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Nikola Pilić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,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0860cb8721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0860cb8721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&gt;1973&gt; points = Tournament purse, draw size and quality.  Maximum participation not encouraged, tournament surface and size dominated sign up decisions.  &gt;1990&gt; “Best of 14”, similar model to downhill skiing. Tournaments grouped by Grand Slams, Championship Series, etc. &gt;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082015215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082015215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0860cb8721_1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0860cb8721_1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0860cb8721_1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0860cb8721_1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0860cb8721_1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0860cb8721_1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0860cb8721_1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0860cb8721_1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0860cb8721_1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0860cb8721_1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Tennis Predictions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688650" y="3092075"/>
            <a:ext cx="7893000" cy="12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Elo, Glicko-2, and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Rank Points Logistic Regression 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688650" y="4019075"/>
            <a:ext cx="274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By Will Mohr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4054" y="2571750"/>
            <a:ext cx="3400196" cy="2199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Elo Generated Win Probabilities</a:t>
            </a:r>
            <a:endParaRPr/>
          </a:p>
        </p:txBody>
      </p:sp>
      <p:sp>
        <p:nvSpPr>
          <p:cNvPr id="177" name="Google Shape;177;p22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Note the spike at win prob = .5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number of wins with win_prob .4 is only slightly above two thirds the number of wins with win_prob of .6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There are in the ballpark of 25% of the number of wins with a prob of .2 compared to .8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●"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At .9 win_prob there appears to be only around 5x the number of wins as at .1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175" y="1853850"/>
            <a:ext cx="2763150" cy="283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2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Glicko-2 Win Probabilities</a:t>
            </a:r>
            <a:endParaRPr/>
          </a:p>
        </p:txBody>
      </p:sp>
      <p:sp>
        <p:nvSpPr>
          <p:cNvPr id="185" name="Google Shape;185;p23"/>
          <p:cNvSpPr txBox="1"/>
          <p:nvPr>
            <p:ph idx="1" type="body"/>
          </p:nvPr>
        </p:nvSpPr>
        <p:spPr>
          <a:xfrm>
            <a:off x="721225" y="2204100"/>
            <a:ext cx="3300900" cy="25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</a:t>
            </a:r>
            <a:r>
              <a:rPr lang="en"/>
              <a:t>matches  than with Elo between players not yet seen before. 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Glicko-2 deployment employed a  try-except clause.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Mode is around .58, </a:t>
            </a:r>
            <a:r>
              <a:rPr lang="en"/>
              <a:t>After accounting for matches between unrated players,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Bell curve shape </a:t>
            </a:r>
            <a:endParaRPr/>
          </a:p>
        </p:txBody>
      </p:sp>
      <p:pic>
        <p:nvPicPr>
          <p:cNvPr id="186" name="Google Shape;18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9825" y="966550"/>
            <a:ext cx="3818975" cy="397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Rank Points Differential</a:t>
            </a:r>
            <a:endParaRPr/>
          </a:p>
        </p:txBody>
      </p:sp>
      <p:sp>
        <p:nvSpPr>
          <p:cNvPr id="192" name="Google Shape;192;p24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Mode </a:t>
            </a:r>
            <a:r>
              <a:rPr lang="en"/>
              <a:t> very close to zero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Center of mass is right of zero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Mean is positive at 120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925" y="1318650"/>
            <a:ext cx="3070525" cy="32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5"/>
          <p:cNvSpPr txBox="1"/>
          <p:nvPr>
            <p:ph idx="1" type="body"/>
          </p:nvPr>
        </p:nvSpPr>
        <p:spPr>
          <a:xfrm>
            <a:off x="582225" y="2622875"/>
            <a:ext cx="48981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Elo and Glicko-2 ratings as well as rank points were </a:t>
            </a:r>
            <a:r>
              <a:rPr lang="en"/>
              <a:t>identified</a:t>
            </a:r>
            <a:r>
              <a:rPr lang="en"/>
              <a:t> based on outcome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Thus, </a:t>
            </a:r>
            <a:r>
              <a:rPr lang="en"/>
              <a:t> it was necessary to randomize the data into two classes independent of outcome</a:t>
            </a:r>
            <a:endParaRPr/>
          </a:p>
        </p:txBody>
      </p:sp>
      <p:sp>
        <p:nvSpPr>
          <p:cNvPr id="200" name="Google Shape;200;p25"/>
          <p:cNvSpPr txBox="1"/>
          <p:nvPr/>
        </p:nvSpPr>
        <p:spPr>
          <a:xfrm>
            <a:off x="2303375" y="1945950"/>
            <a:ext cx="571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9325" y="1614925"/>
            <a:ext cx="3219875" cy="2141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Rank Points Logistic Regression</a:t>
            </a:r>
            <a:endParaRPr/>
          </a:p>
        </p:txBody>
      </p:sp>
      <p:sp>
        <p:nvSpPr>
          <p:cNvPr id="207" name="Google Shape;207;p26"/>
          <p:cNvSpPr txBox="1"/>
          <p:nvPr>
            <p:ph idx="1" type="body"/>
          </p:nvPr>
        </p:nvSpPr>
        <p:spPr>
          <a:xfrm>
            <a:off x="526200" y="2343100"/>
            <a:ext cx="41601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Rank points differential used as sole feature in logistic regression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Prediction probability mathematically very similar to Elo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Around 64.5% accuracy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Player classes not meaningful in and of themselves, but an artifact of modeling pipeline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7700" y="1677875"/>
            <a:ext cx="3554200" cy="287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>
            <p:ph type="title"/>
          </p:nvPr>
        </p:nvSpPr>
        <p:spPr>
          <a:xfrm>
            <a:off x="730000" y="1318650"/>
            <a:ext cx="35592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Report</a:t>
            </a:r>
            <a:endParaRPr/>
          </a:p>
        </p:txBody>
      </p:sp>
      <p:sp>
        <p:nvSpPr>
          <p:cNvPr id="214" name="Google Shape;214;p27"/>
          <p:cNvSpPr txBox="1"/>
          <p:nvPr>
            <p:ph idx="1" type="body"/>
          </p:nvPr>
        </p:nvSpPr>
        <p:spPr>
          <a:xfrm>
            <a:off x="730000" y="2700150"/>
            <a:ext cx="3300900" cy="14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F1-score: 0.6429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Precision : 0.6429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Recall : 0.6429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Support: 150,200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7"/>
          <p:cNvSpPr txBox="1"/>
          <p:nvPr/>
        </p:nvSpPr>
        <p:spPr>
          <a:xfrm>
            <a:off x="4289200" y="2415850"/>
            <a:ext cx="42594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Precision: of all the predicted wins, 64.29% are actual wins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Recall: of all the actual wins, 64.29% were predicted to be wins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F1-score: harmonic mean between these two metrics, or 2*(precision*recall)/(precision + recall). 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Elo and Glicko-2 Performance</a:t>
            </a:r>
            <a:endParaRPr/>
          </a:p>
        </p:txBody>
      </p:sp>
      <p:sp>
        <p:nvSpPr>
          <p:cNvPr id="221" name="Google Shape;221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Elo generated an accuracy of 63%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Glicko-2 scored an accuracy of 60.8%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Filter for non-1500 ratings and re-evaluate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Elo: 63.25% with 97% of data remaining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Glicko-2: 61.77% with 95% of data remaining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MSE: </a:t>
            </a:r>
            <a:r>
              <a:rPr lang="en"/>
              <a:t>0.23, 0.23,  and 0.36 for Elo, Glicko-2, and logistic respectively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27" name="Google Shape;227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There is no improvement in win prediction with Elo and Glicko-2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probabilities associated with predictions are better with Elo and Glicko-2 according to MSE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betting, predicting the winner with rank points and judging confidence with Elo or  Glicko-2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As is, the complexity of Glicko-2 is not justified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6075" y="3190825"/>
            <a:ext cx="2623399" cy="1724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234" name="Google Shape;234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Elo, see if factoring number of matches informs the quality of prediction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Stratify analysis by tournament prestige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Applications: first match on tour, can apply Elo or Glicko based on amateur results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Tune Elo and Glicko-2 with different values for epoch size and volatility restraint parameters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Leverage prediction probabilities in monte-carlo simulations of tournaments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Identify bugs in Glicko-2 implementation - dig into source code, compare with algorithm updates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Explore additional rating algorithms such as the application of the graph-based PageRank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 of ATP Rankings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ATP, or Association of Tennis Professionals, requires a transparent system for determining</a:t>
            </a:r>
            <a:endParaRPr/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Player seeding in tournaments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Qualification for tournaments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Prior to 1973 draws were  subject to the whims of national and tournament-level management.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ATP  took the mantle after a Wimbledon boycott and objectified tournament entry.</a:t>
            </a:r>
            <a:endParaRPr/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tour becomes more competitive and meritocratic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Nikola Pilić 1975.jpg"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0449" y="1864300"/>
            <a:ext cx="1846700" cy="269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296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 of ATP Rankings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23364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103" name="Google Shape;103;p15"/>
          <p:cNvGrpSpPr/>
          <p:nvPr/>
        </p:nvGrpSpPr>
        <p:grpSpPr>
          <a:xfrm>
            <a:off x="1087525" y="1831600"/>
            <a:ext cx="1834900" cy="2315200"/>
            <a:chOff x="1083025" y="1574025"/>
            <a:chExt cx="1834900" cy="2315200"/>
          </a:xfrm>
        </p:grpSpPr>
        <p:sp>
          <p:nvSpPr>
            <p:cNvPr id="104" name="Google Shape;104;p15"/>
            <p:cNvSpPr txBox="1"/>
            <p:nvPr/>
          </p:nvSpPr>
          <p:spPr>
            <a:xfrm>
              <a:off x="1510075" y="1574025"/>
              <a:ext cx="7185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1968-1973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" name="Google Shape;105;p15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Star system</a:t>
              </a:r>
              <a:endParaRPr b="1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" name="Google Shape;106;p15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Preference given to big names and national champions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No official rankings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7" name="Google Shape;107;p15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8" name="Google Shape;108;p15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" name="Google Shape;110;p15"/>
          <p:cNvGrpSpPr/>
          <p:nvPr/>
        </p:nvGrpSpPr>
        <p:grpSpPr>
          <a:xfrm>
            <a:off x="2796474" y="1831600"/>
            <a:ext cx="1834900" cy="2315200"/>
            <a:chOff x="1083025" y="1574025"/>
            <a:chExt cx="1834900" cy="2315200"/>
          </a:xfrm>
        </p:grpSpPr>
        <p:sp>
          <p:nvSpPr>
            <p:cNvPr id="111" name="Google Shape;111;p15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1990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2" name="Google Shape;112;p15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Average system</a:t>
              </a:r>
              <a:endParaRPr b="1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" name="Google Shape;113;p15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52 week total points divided by tournaments played, min 12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Bonus for defeating seeded and later on high ranking players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14" name="Google Shape;114;p15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5" name="Google Shape;115;p15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" name="Google Shape;117;p15"/>
          <p:cNvGrpSpPr/>
          <p:nvPr/>
        </p:nvGrpSpPr>
        <p:grpSpPr>
          <a:xfrm>
            <a:off x="4508319" y="1830889"/>
            <a:ext cx="1834900" cy="2315200"/>
            <a:chOff x="1083025" y="1574025"/>
            <a:chExt cx="1834900" cy="2315200"/>
          </a:xfrm>
        </p:grpSpPr>
        <p:sp>
          <p:nvSpPr>
            <p:cNvPr id="118" name="Google Shape;118;p15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2000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" name="Google Shape;119;p15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Max participation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0" name="Google Shape;120;p15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18 events contribute, including all 13 at the  majors and masters level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Top 5 International Series performances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21" name="Google Shape;121;p15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2" name="Google Shape;122;p15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15"/>
          <p:cNvGrpSpPr/>
          <p:nvPr/>
        </p:nvGrpSpPr>
        <p:grpSpPr>
          <a:xfrm>
            <a:off x="6221583" y="1830900"/>
            <a:ext cx="1834900" cy="2315203"/>
            <a:chOff x="1083025" y="1574022"/>
            <a:chExt cx="1834900" cy="2315203"/>
          </a:xfrm>
        </p:grpSpPr>
        <p:sp>
          <p:nvSpPr>
            <p:cNvPr id="125" name="Google Shape;125;p15"/>
            <p:cNvSpPr txBox="1"/>
            <p:nvPr/>
          </p:nvSpPr>
          <p:spPr>
            <a:xfrm>
              <a:off x="1429665" y="1574022"/>
              <a:ext cx="7989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23 Aug, 2023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6" name="Google Shape;126;p15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Ad infinitum…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15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50th anniversary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28" name="Google Shape;128;p15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9" name="Google Shape;129;p15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Elo?</a:t>
            </a:r>
            <a:endParaRPr/>
          </a:p>
        </p:txBody>
      </p:sp>
      <p:sp>
        <p:nvSpPr>
          <p:cNvPr id="136" name="Google Shape;136;p16"/>
          <p:cNvSpPr txBox="1"/>
          <p:nvPr>
            <p:ph idx="1" type="body"/>
          </p:nvPr>
        </p:nvSpPr>
        <p:spPr>
          <a:xfrm>
            <a:off x="729450" y="2112100"/>
            <a:ext cx="4178400" cy="22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Elo is the basis for the FIDE rating system in international chess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Its simplicity and ease of implementation has made it a go-to rating system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Nate Silver’s Five-Thirty-Eight ranks NFL teams with an Elo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5125" y="686180"/>
            <a:ext cx="3310325" cy="395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Elo Properties</a:t>
            </a:r>
            <a:endParaRPr/>
          </a:p>
        </p:txBody>
      </p:sp>
      <p:sp>
        <p:nvSpPr>
          <p:cNvPr id="143" name="Google Shape;143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Opponent rating and match outcome determine rating change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Normally distributed performances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Performance variance identical for all players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Binary update speed parameter according to professional status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Change in rating: update rate K times score minus expected score, or  K*(S - E ), where </a:t>
            </a:r>
            <a:endParaRPr/>
          </a:p>
        </p:txBody>
      </p:sp>
      <p:pic>
        <p:nvPicPr>
          <p:cNvPr id="144" name="Google Shape;14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9925" y="3486400"/>
            <a:ext cx="2969132" cy="101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Glicko-2?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Developed by Mark Glickman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Removes Elo assumption of identical variances, with individualized Rating Deviations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Compared to Glicko, introduces rating volatilities, which capture idiosyncratic and non-stationary variation in performance level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Mark Glickman's Bio Page" id="152" name="Google Shape;15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7200" y="1991375"/>
            <a:ext cx="2261100" cy="22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 for Elo and Glicko-2 Application</a:t>
            </a:r>
            <a:endParaRPr/>
          </a:p>
        </p:txBody>
      </p:sp>
      <p:sp>
        <p:nvSpPr>
          <p:cNvPr id="158" name="Google Shape;158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yearlong epoch </a:t>
            </a:r>
            <a:r>
              <a:rPr lang="en"/>
              <a:t>generated</a:t>
            </a:r>
            <a:r>
              <a:rPr lang="en"/>
              <a:t> </a:t>
            </a:r>
            <a:r>
              <a:rPr lang="en"/>
              <a:t>expected</a:t>
            </a:r>
            <a:r>
              <a:rPr lang="en"/>
              <a:t> and actual outcomes for each player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Ratings then update and a timestamped record of the new rating is recorded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Another function deploys this over the entire dataset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Thus at the end of every epoch is a record of players ratings at that time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These records are referenced to determine the most recent ratings for each match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Process – Glicko-2</a:t>
            </a:r>
            <a:endParaRPr/>
          </a:p>
        </p:txBody>
      </p:sp>
      <p:sp>
        <p:nvSpPr>
          <p:cNvPr id="164" name="Google Shape;164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utilized Ryan Kirkman’s pyglicko2 python implementation.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player is represented by a class that carries the ratings, rating deviations, volatilities, and a parameter Tau which constrains the update of a player’s volatility.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convoluted update process drained memory and limited the scope of debugging activities.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divided the data into over 50 mini-batches.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These batches limited the number of epochs to at times under a year of match play.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algorithm skipped over some matches that could not compute, necessitating later filtering.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</a:t>
            </a:r>
            <a:endParaRPr/>
          </a:p>
        </p:txBody>
      </p:sp>
      <p:sp>
        <p:nvSpPr>
          <p:cNvPr id="170" name="Google Shape;170;p21"/>
          <p:cNvSpPr txBox="1"/>
          <p:nvPr>
            <p:ph idx="1" type="body"/>
          </p:nvPr>
        </p:nvSpPr>
        <p:spPr>
          <a:xfrm>
            <a:off x="721225" y="1886375"/>
            <a:ext cx="3300900" cy="31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Nearly 900,000 men’s singles matches from 1877 to 2022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Database maintained by Jeff Sachman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 filtered to around 600,000 matches to ensure comparability </a:t>
            </a:r>
            <a:r>
              <a:rPr lang="en"/>
              <a:t>between</a:t>
            </a:r>
            <a:r>
              <a:rPr lang="en"/>
              <a:t> prediction methods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naturally skewed the analysis to the post 1973 era when official rankings became available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32975" y="918925"/>
            <a:ext cx="3157200" cy="375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